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47" roundtripDataSignature="AMtx7mj8fm6qeaqbT+lOZfm6SPudoZh4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44" Type="http://schemas.openxmlformats.org/officeDocument/2006/relationships/slide" Target="slides/slide39.xml"/><Relationship Id="rId21" Type="http://schemas.openxmlformats.org/officeDocument/2006/relationships/slide" Target="slides/slide16.xml"/><Relationship Id="rId43" Type="http://schemas.openxmlformats.org/officeDocument/2006/relationships/slide" Target="slides/slide38.xml"/><Relationship Id="rId24" Type="http://schemas.openxmlformats.org/officeDocument/2006/relationships/slide" Target="slides/slide19.xml"/><Relationship Id="rId46" Type="http://schemas.openxmlformats.org/officeDocument/2006/relationships/slide" Target="slides/slide41.xml"/><Relationship Id="rId23" Type="http://schemas.openxmlformats.org/officeDocument/2006/relationships/slide" Target="slides/slide18.xml"/><Relationship Id="rId45" Type="http://schemas.openxmlformats.org/officeDocument/2006/relationships/slide" Target="slides/slide40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47" Type="http://customschemas.google.com/relationships/presentationmetadata" Target="metadata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" name="Google Shape;387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4" name="Google Shape;424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3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3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4" name="Google Shape;454;p3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3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3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6" name="Google Shape;486;p3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4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6" name="Google Shape;506;p4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4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5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5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5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5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5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5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5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5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5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4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4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4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4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4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4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4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4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5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5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5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5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5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5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5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5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5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4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4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4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8297863" y="736600"/>
            <a:ext cx="35306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02238" y="239078"/>
            <a:ext cx="1549400" cy="120967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1955800" y="1433513"/>
            <a:ext cx="8280400" cy="1169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pt-BR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FUNDAÇÃO MUNICIPAL DE SAÚDE DE NITERÓI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pt-BR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VICE-PRESIDÊNCIA DE ATENÇÃO COLETIVA, AMBULATORIAL E DA FAMÍLIA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pt-BR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DEPARTAMENTO DE VIGILÂNCIA SANITÁRIA E CONTROLE DE ZOONOSES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pt-BR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SEÇÃO DE MEDICAMENTOS E CORRELATOS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300038" y="2508250"/>
            <a:ext cx="10848975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Chefe do Departamento de Vigilância Sanitária e Controle de Zoonoses:</a:t>
            </a:r>
            <a:r>
              <a:rPr b="1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Dr. Francisco de Faria Neto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Seção de Medicamentos e Correlatos: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Érica Rangel de Azevedo Prevot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Itamara Bezerra de Moura Santos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João Carlos Gomes Felipe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Marialda S. Sobral Chicrala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Paulo Rafael Agra Ferreira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Setor Jurídico do Departamento de Vigilância Sanitária e Controle de Zoonoses: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Dra. Nathália Cristina da Silva Vilela – Procuradora da FMS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Dr. Alberto Jucelino Pereira Junior - Advogado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RF-RJ" id="88" name="Google Shape;8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73493" y="282893"/>
            <a:ext cx="2514600" cy="9604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89" name="Google Shape;8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659813" y="418465"/>
            <a:ext cx="2466975" cy="885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171" name="Google Shape;171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172" name="Google Shape;172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38200" y="406400"/>
            <a:ext cx="2514600" cy="960438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0"/>
          <p:cNvSpPr txBox="1"/>
          <p:nvPr/>
        </p:nvSpPr>
        <p:spPr>
          <a:xfrm>
            <a:off x="134938" y="2654300"/>
            <a:ext cx="11779250" cy="397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2937"/>
              </a:buClr>
              <a:buSzPts val="2800"/>
              <a:buFont typeface="Arial"/>
              <a:buNone/>
            </a:pPr>
            <a:r>
              <a:rPr b="1" i="0" lang="pt-BR" sz="2800" u="sng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Dispõe sobre o Código de Ética Farmacêutica, o Código de Processo Ético e estabelece as infrações e as regras de aplicação das sanções disciplinares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16293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2937"/>
              </a:buClr>
              <a:buSzPts val="2800"/>
              <a:buFont typeface="Arial"/>
              <a:buNone/>
            </a:pPr>
            <a:r>
              <a:rPr b="0" i="0" lang="pt-BR" sz="28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TÍTULO I - Do Exercício Profissional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2937"/>
              </a:buClr>
              <a:buSzPts val="2800"/>
              <a:buFont typeface="Arial"/>
              <a:buNone/>
            </a:pPr>
            <a:r>
              <a:rPr b="0" i="0" lang="pt-BR" sz="28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CAPÍTULO I - Dos Princípios Fundamentais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sng" cap="none" strike="noStrike">
              <a:solidFill>
                <a:srgbClr val="16293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2937"/>
              </a:buClr>
              <a:buSzPts val="2800"/>
              <a:buFont typeface="Arial"/>
              <a:buNone/>
            </a:pPr>
            <a:r>
              <a:rPr b="1" i="0" lang="pt-BR" sz="28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Art. 4º - Todos os inscritos respondem individualmente ou, de forma solidária (responsabilidade solidária), na forma da lei, ainda que por omissão, pelos atos que praticarem, autorizarem ou delegarem no exercício da profissão.</a:t>
            </a:r>
            <a:endParaRPr b="1" i="0" sz="4000" u="none" cap="none" strike="noStrike">
              <a:solidFill>
                <a:srgbClr val="16293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10"/>
          <p:cNvSpPr/>
          <p:nvPr/>
        </p:nvSpPr>
        <p:spPr>
          <a:xfrm>
            <a:off x="838200" y="1703388"/>
            <a:ext cx="11004550" cy="600075"/>
          </a:xfrm>
          <a:prstGeom prst="roundRect">
            <a:avLst>
              <a:gd fmla="val 16667" name="adj"/>
            </a:avLst>
          </a:prstGeom>
          <a:solidFill>
            <a:srgbClr val="7F7F7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6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RESOLUÇÃO Nº 711, DE 30 JULHO DE 2021</a:t>
            </a:r>
            <a:endParaRPr b="0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10"/>
          <p:cNvSpPr txBox="1"/>
          <p:nvPr/>
        </p:nvSpPr>
        <p:spPr>
          <a:xfrm>
            <a:off x="838200" y="347663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181" name="Google Shape;181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182" name="Google Shape;182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1"/>
          <p:cNvSpPr txBox="1"/>
          <p:nvPr/>
        </p:nvSpPr>
        <p:spPr>
          <a:xfrm>
            <a:off x="0" y="3175000"/>
            <a:ext cx="12192000" cy="2830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CAPÍTULO VI - DOS SERVIÇOS FARMACÊUTICOS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Art. 61. Além da dispensação, </a:t>
            </a:r>
            <a:r>
              <a:rPr b="1" i="1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poderá ser permitida às farmácias e drogarias a </a:t>
            </a:r>
            <a:r>
              <a:rPr b="1" i="1" lang="pt-BR" sz="3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prestação de serviços farmacêuticos conforme requisitos e condições estabelecidos nesta Resolução.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11"/>
          <p:cNvSpPr/>
          <p:nvPr/>
        </p:nvSpPr>
        <p:spPr>
          <a:xfrm>
            <a:off x="1082675" y="1847850"/>
            <a:ext cx="10180638" cy="960438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Google Shape;189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190" name="Google Shape;190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191" name="Google Shape;191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12"/>
          <p:cNvSpPr txBox="1"/>
          <p:nvPr/>
        </p:nvSpPr>
        <p:spPr>
          <a:xfrm>
            <a:off x="107950" y="2754313"/>
            <a:ext cx="11976100" cy="1938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1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§1º São considerados serviços farmacêuticos passíveis de serem prestados em farmácias ou drogarias: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2"/>
          <p:cNvSpPr/>
          <p:nvPr/>
        </p:nvSpPr>
        <p:spPr>
          <a:xfrm>
            <a:off x="1695450" y="4337050"/>
            <a:ext cx="3968750" cy="1536700"/>
          </a:xfrm>
          <a:prstGeom prst="ellipse">
            <a:avLst/>
          </a:prstGeom>
          <a:solidFill>
            <a:srgbClr val="C55A1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32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atenção farmacêutica</a:t>
            </a:r>
            <a:endParaRPr b="1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2"/>
          <p:cNvSpPr/>
          <p:nvPr/>
        </p:nvSpPr>
        <p:spPr>
          <a:xfrm>
            <a:off x="6527800" y="4337050"/>
            <a:ext cx="4164013" cy="1536700"/>
          </a:xfrm>
          <a:prstGeom prst="ellipse">
            <a:avLst/>
          </a:prstGeom>
          <a:solidFill>
            <a:srgbClr val="FFC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perfuração de lóbulo auricular para colocação de brincos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2"/>
          <p:cNvSpPr/>
          <p:nvPr/>
        </p:nvSpPr>
        <p:spPr>
          <a:xfrm>
            <a:off x="1082675" y="1847850"/>
            <a:ext cx="10180638" cy="960438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201" name="Google Shape;201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202" name="Google Shape;202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13"/>
          <p:cNvSpPr/>
          <p:nvPr/>
        </p:nvSpPr>
        <p:spPr>
          <a:xfrm>
            <a:off x="301625" y="2659063"/>
            <a:ext cx="3968750" cy="1677987"/>
          </a:xfrm>
          <a:prstGeom prst="ellipse">
            <a:avLst/>
          </a:prstGeom>
          <a:solidFill>
            <a:srgbClr val="C55A1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32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atenção farmacêutica</a:t>
            </a:r>
            <a:endParaRPr b="1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4" name="Google Shape;204;p13"/>
          <p:cNvCxnSpPr/>
          <p:nvPr/>
        </p:nvCxnSpPr>
        <p:spPr>
          <a:xfrm>
            <a:off x="4500563" y="3346450"/>
            <a:ext cx="25479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05" name="Google Shape;205;p13"/>
          <p:cNvCxnSpPr/>
          <p:nvPr/>
        </p:nvCxnSpPr>
        <p:spPr>
          <a:xfrm>
            <a:off x="4375150" y="3883025"/>
            <a:ext cx="3546475" cy="1473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06" name="Google Shape;206;p13"/>
          <p:cNvCxnSpPr/>
          <p:nvPr/>
        </p:nvCxnSpPr>
        <p:spPr>
          <a:xfrm flipH="1">
            <a:off x="3595688" y="4119563"/>
            <a:ext cx="425450" cy="12874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07" name="Google Shape;207;p13"/>
          <p:cNvSpPr/>
          <p:nvPr/>
        </p:nvSpPr>
        <p:spPr>
          <a:xfrm>
            <a:off x="7626350" y="2581275"/>
            <a:ext cx="3529013" cy="1652588"/>
          </a:xfrm>
          <a:prstGeom prst="ellipse">
            <a:avLst/>
          </a:prstGeom>
          <a:solidFill>
            <a:srgbClr val="BF9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28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atenção farmacêutica domiciliar</a:t>
            </a:r>
            <a:endParaRPr b="1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13"/>
          <p:cNvSpPr/>
          <p:nvPr/>
        </p:nvSpPr>
        <p:spPr>
          <a:xfrm>
            <a:off x="8026400" y="4619625"/>
            <a:ext cx="2998788" cy="2060575"/>
          </a:xfrm>
          <a:prstGeom prst="ellipse">
            <a:avLst/>
          </a:prstGeom>
          <a:solidFill>
            <a:srgbClr val="FF0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28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aferição de parâmetros fisiológicos e bioquímico</a:t>
            </a:r>
            <a:endParaRPr b="1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13"/>
          <p:cNvSpPr/>
          <p:nvPr/>
        </p:nvSpPr>
        <p:spPr>
          <a:xfrm>
            <a:off x="2497138" y="5540375"/>
            <a:ext cx="3546475" cy="1190625"/>
          </a:xfrm>
          <a:prstGeom prst="ellipse">
            <a:avLst/>
          </a:prstGeom>
          <a:solidFill>
            <a:srgbClr val="7F6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administração de medicamentos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13"/>
          <p:cNvSpPr/>
          <p:nvPr/>
        </p:nvSpPr>
        <p:spPr>
          <a:xfrm>
            <a:off x="1057275" y="1500188"/>
            <a:ext cx="10180638" cy="960437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" name="Google Shape;21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216" name="Google Shape;216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217" name="Google Shape;217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14"/>
          <p:cNvSpPr txBox="1"/>
          <p:nvPr/>
        </p:nvSpPr>
        <p:spPr>
          <a:xfrm>
            <a:off x="309563" y="2895600"/>
            <a:ext cx="11815762" cy="3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1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pt-BR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§3º Somente serão considerados regulares os </a:t>
            </a:r>
            <a:r>
              <a:rPr b="1" i="1" lang="pt-BR" sz="36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serviços farmacêuticos devidamente indicados no licenciamento </a:t>
            </a:r>
            <a:r>
              <a:rPr b="1" i="0" lang="pt-BR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cada estabelecimento, </a:t>
            </a:r>
            <a:r>
              <a:rPr b="1" i="1" lang="pt-BR" sz="36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sendo vedado utilizar qualquer dependência da farmácia ou drogaria como consultório </a:t>
            </a:r>
            <a:r>
              <a:rPr b="1" i="0" lang="pt-BR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 outro fim diverso do licenciamento, nos termos da lei. </a:t>
            </a:r>
            <a:endParaRPr/>
          </a:p>
        </p:txBody>
      </p:sp>
      <p:sp>
        <p:nvSpPr>
          <p:cNvPr id="219" name="Google Shape;219;p14"/>
          <p:cNvSpPr/>
          <p:nvPr/>
        </p:nvSpPr>
        <p:spPr>
          <a:xfrm>
            <a:off x="1082675" y="1847850"/>
            <a:ext cx="10180638" cy="960438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Google Shape;22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225" name="Google Shape;225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226" name="Google Shape;226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15"/>
          <p:cNvSpPr txBox="1"/>
          <p:nvPr/>
        </p:nvSpPr>
        <p:spPr>
          <a:xfrm>
            <a:off x="133350" y="2444750"/>
            <a:ext cx="11726863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1" sz="32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pt-BR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Protocolos estabelecidos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pt-BR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Atividades documentadas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pt-BR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Informações referentes ao usuário, orientações, intervenções farmacêuticas realizadas, resultados e informações do profissional responsável pela execução do serviço</a:t>
            </a:r>
            <a:endParaRPr/>
          </a:p>
        </p:txBody>
      </p:sp>
      <p:sp>
        <p:nvSpPr>
          <p:cNvPr id="228" name="Google Shape;228;p15"/>
          <p:cNvSpPr/>
          <p:nvPr/>
        </p:nvSpPr>
        <p:spPr>
          <a:xfrm>
            <a:off x="1463675" y="2149475"/>
            <a:ext cx="9404350" cy="392113"/>
          </a:xfrm>
          <a:prstGeom prst="roundRect">
            <a:avLst>
              <a:gd fmla="val 16667" name="adj"/>
            </a:avLst>
          </a:prstGeom>
          <a:solidFill>
            <a:srgbClr val="C55A1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Seção I - Da Atenção Farmacêutica </a:t>
            </a:r>
            <a:endParaRPr/>
          </a:p>
        </p:txBody>
      </p:sp>
      <p:sp>
        <p:nvSpPr>
          <p:cNvPr id="229" name="Google Shape;229;p15"/>
          <p:cNvSpPr/>
          <p:nvPr/>
        </p:nvSpPr>
        <p:spPr>
          <a:xfrm>
            <a:off x="1403350" y="1554163"/>
            <a:ext cx="9526588" cy="531812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Google Shape;23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235" name="Google Shape;235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236" name="Google Shape;236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16"/>
          <p:cNvSpPr/>
          <p:nvPr/>
        </p:nvSpPr>
        <p:spPr>
          <a:xfrm>
            <a:off x="1562100" y="2347913"/>
            <a:ext cx="9404350" cy="390525"/>
          </a:xfrm>
          <a:prstGeom prst="roundRect">
            <a:avLst>
              <a:gd fmla="val 16667" name="adj"/>
            </a:avLst>
          </a:prstGeom>
          <a:solidFill>
            <a:srgbClr val="BF9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Subseção I - Da Atenção Farmacêutica Domiciliar</a:t>
            </a:r>
            <a:endParaRPr/>
          </a:p>
        </p:txBody>
      </p:sp>
      <p:sp>
        <p:nvSpPr>
          <p:cNvPr id="238" name="Google Shape;238;p16"/>
          <p:cNvSpPr/>
          <p:nvPr/>
        </p:nvSpPr>
        <p:spPr>
          <a:xfrm>
            <a:off x="852488" y="3098800"/>
            <a:ext cx="10634662" cy="3106738"/>
          </a:xfrm>
          <a:prstGeom prst="roundRect">
            <a:avLst>
              <a:gd fmla="val 16667" name="adj"/>
            </a:avLst>
          </a:prstGeom>
          <a:solidFill>
            <a:srgbClr val="BF9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Serviço de atenção farmacêutica disponibilizado pelo estabelecimento farmacêutico no domicílio do usuário</a:t>
            </a:r>
            <a:endParaRPr/>
          </a:p>
        </p:txBody>
      </p:sp>
      <p:sp>
        <p:nvSpPr>
          <p:cNvPr id="239" name="Google Shape;239;p16"/>
          <p:cNvSpPr/>
          <p:nvPr/>
        </p:nvSpPr>
        <p:spPr>
          <a:xfrm>
            <a:off x="1144588" y="1606550"/>
            <a:ext cx="10083800" cy="695325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Google Shape;244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245" name="Google Shape;245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246" name="Google Shape;246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p17"/>
          <p:cNvSpPr/>
          <p:nvPr/>
        </p:nvSpPr>
        <p:spPr>
          <a:xfrm>
            <a:off x="985838" y="2060575"/>
            <a:ext cx="10260012" cy="390525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Subseção II - Da Aferição Dos Parâmetros Fisiológicos e Bioquímico Permitidos </a:t>
            </a:r>
            <a:endParaRPr/>
          </a:p>
        </p:txBody>
      </p:sp>
      <p:sp>
        <p:nvSpPr>
          <p:cNvPr id="248" name="Google Shape;248;p17"/>
          <p:cNvSpPr/>
          <p:nvPr/>
        </p:nvSpPr>
        <p:spPr>
          <a:xfrm>
            <a:off x="3798888" y="4278313"/>
            <a:ext cx="4687887" cy="2355850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Finalidade: fornecer subsídios para a atenção farmacêutica e o monitoramento da terapia medicamentosa, visando à melhoria da sua qualidade de vida, </a:t>
            </a:r>
            <a:r>
              <a:rPr b="1" i="1" lang="pt-BR" sz="20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não possuindo</a:t>
            </a:r>
            <a:r>
              <a:rPr b="1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em nenhuma hipótese, o </a:t>
            </a:r>
            <a:r>
              <a:rPr b="1" i="1" lang="pt-BR" sz="20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objetivo de diagnóstico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17"/>
          <p:cNvSpPr/>
          <p:nvPr/>
        </p:nvSpPr>
        <p:spPr>
          <a:xfrm>
            <a:off x="11245850" y="2185988"/>
            <a:ext cx="871538" cy="1462087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17"/>
          <p:cNvSpPr/>
          <p:nvPr/>
        </p:nvSpPr>
        <p:spPr>
          <a:xfrm>
            <a:off x="114300" y="2255838"/>
            <a:ext cx="850900" cy="1392237"/>
          </a:xfrm>
          <a:prstGeom prst="curvedRight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17"/>
          <p:cNvSpPr/>
          <p:nvPr/>
        </p:nvSpPr>
        <p:spPr>
          <a:xfrm>
            <a:off x="965200" y="2868613"/>
            <a:ext cx="3197225" cy="1243012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PRESSÃO ARTERIAL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(FISIOLÓGICO)</a:t>
            </a:r>
            <a:endParaRPr/>
          </a:p>
        </p:txBody>
      </p:sp>
      <p:sp>
        <p:nvSpPr>
          <p:cNvPr id="252" name="Google Shape;252;p17"/>
          <p:cNvSpPr/>
          <p:nvPr/>
        </p:nvSpPr>
        <p:spPr>
          <a:xfrm>
            <a:off x="8050213" y="2841625"/>
            <a:ext cx="3195637" cy="124301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GLICEMIA CAPILAR (BIOQUÍMICO)</a:t>
            </a:r>
            <a:endParaRPr/>
          </a:p>
        </p:txBody>
      </p:sp>
      <p:sp>
        <p:nvSpPr>
          <p:cNvPr id="253" name="Google Shape;253;p17"/>
          <p:cNvSpPr/>
          <p:nvPr/>
        </p:nvSpPr>
        <p:spPr>
          <a:xfrm>
            <a:off x="8601075" y="4341813"/>
            <a:ext cx="684213" cy="1144587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17"/>
          <p:cNvSpPr/>
          <p:nvPr/>
        </p:nvSpPr>
        <p:spPr>
          <a:xfrm>
            <a:off x="2813050" y="4421188"/>
            <a:ext cx="684213" cy="998537"/>
          </a:xfrm>
          <a:prstGeom prst="curvedRight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17"/>
          <p:cNvSpPr/>
          <p:nvPr/>
        </p:nvSpPr>
        <p:spPr>
          <a:xfrm>
            <a:off x="5726113" y="2449513"/>
            <a:ext cx="369887" cy="392112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17"/>
          <p:cNvSpPr/>
          <p:nvPr/>
        </p:nvSpPr>
        <p:spPr>
          <a:xfrm>
            <a:off x="4497388" y="2851150"/>
            <a:ext cx="3197225" cy="124301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TEMPERATURA CORPORAL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(FISIOLÓGICO)</a:t>
            </a:r>
            <a:endParaRPr/>
          </a:p>
        </p:txBody>
      </p:sp>
      <p:sp>
        <p:nvSpPr>
          <p:cNvPr id="257" name="Google Shape;257;p17"/>
          <p:cNvSpPr/>
          <p:nvPr/>
        </p:nvSpPr>
        <p:spPr>
          <a:xfrm>
            <a:off x="1490663" y="1473200"/>
            <a:ext cx="9444037" cy="541338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" name="Google Shape;262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263" name="Google Shape;263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264" name="Google Shape;264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18"/>
          <p:cNvSpPr/>
          <p:nvPr/>
        </p:nvSpPr>
        <p:spPr>
          <a:xfrm>
            <a:off x="985838" y="2060575"/>
            <a:ext cx="10260012" cy="390525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Subseção II - Da Aferição Dos Parâmetros Fisiológicos e Bioquímico Permitidos </a:t>
            </a:r>
            <a:endParaRPr/>
          </a:p>
        </p:txBody>
      </p:sp>
      <p:sp>
        <p:nvSpPr>
          <p:cNvPr id="266" name="Google Shape;266;p18"/>
          <p:cNvSpPr txBox="1"/>
          <p:nvPr/>
        </p:nvSpPr>
        <p:spPr>
          <a:xfrm>
            <a:off x="630238" y="2794000"/>
            <a:ext cx="11291887" cy="3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pt-BR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Utilização de materiais, aparelhos e acessórios que possuam registro, notificação, cadastro ou que sejam legalmente dispensados de tais requisitos junto à Anvisa.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1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pt-BR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Registros das manutenções e calibrações periódicas dos aparelhos</a:t>
            </a:r>
            <a:endParaRPr/>
          </a:p>
        </p:txBody>
      </p:sp>
      <p:sp>
        <p:nvSpPr>
          <p:cNvPr id="267" name="Google Shape;267;p18"/>
          <p:cNvSpPr/>
          <p:nvPr/>
        </p:nvSpPr>
        <p:spPr>
          <a:xfrm>
            <a:off x="1490663" y="1473200"/>
            <a:ext cx="9444037" cy="541338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2" name="Google Shape;272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273" name="Google Shape;273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274" name="Google Shape;274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275" name="Google Shape;275;p19"/>
          <p:cNvSpPr/>
          <p:nvPr/>
        </p:nvSpPr>
        <p:spPr>
          <a:xfrm>
            <a:off x="985838" y="2060575"/>
            <a:ext cx="10260012" cy="390525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Subseção II - Da Aferição Dos Parâmetros Fisiológicos e Bioquímico Permitidos </a:t>
            </a: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563563" y="2613025"/>
            <a:ext cx="5438775" cy="312261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Procedimentos Operacionais Padrão (POPs) 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equipamentos, técnicas ou metodologias utilizadas, parâmetros de interpretação de resultados e  EPIs</a:t>
            </a: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6203950" y="2603500"/>
            <a:ext cx="5440363" cy="312261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Plano de Gerenciamento dos Resíduos dos Serviços de Saúde (PGRSS): materiais perfurocortantes, gaze ou algodão sujos com sangue, </a:t>
            </a:r>
            <a:r>
              <a:rPr b="1" i="1" lang="pt-BR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deverão ser descartados conforme as exigências de legislação específica para Gerenciamento de Resíduos de Serviços de Saúde.</a:t>
            </a:r>
            <a:endParaRPr/>
          </a:p>
        </p:txBody>
      </p:sp>
      <p:sp>
        <p:nvSpPr>
          <p:cNvPr id="278" name="Google Shape;278;p19"/>
          <p:cNvSpPr/>
          <p:nvPr/>
        </p:nvSpPr>
        <p:spPr>
          <a:xfrm>
            <a:off x="614363" y="6000750"/>
            <a:ext cx="11004550" cy="600075"/>
          </a:xfrm>
          <a:prstGeom prst="roundRect">
            <a:avLst>
              <a:gd fmla="val 16667" name="adj"/>
            </a:avLst>
          </a:prstGeom>
          <a:solidFill>
            <a:srgbClr val="7F7F7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RESOLUÇÃO DA DIRETORIA COLEGIADA - RDC Nº 222, DE 28 DE MARÇO DE 2018 Regulamenta as Boas Práticas de Gerenciamento dos Resíduos de Serviços de Saúde e dá outras providências.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19"/>
          <p:cNvSpPr/>
          <p:nvPr/>
        </p:nvSpPr>
        <p:spPr>
          <a:xfrm>
            <a:off x="1490663" y="1481138"/>
            <a:ext cx="9444037" cy="541337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72050" y="223838"/>
            <a:ext cx="1268413" cy="1209675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2"/>
          <p:cNvSpPr txBox="1"/>
          <p:nvPr/>
        </p:nvSpPr>
        <p:spPr>
          <a:xfrm>
            <a:off x="0" y="2755900"/>
            <a:ext cx="11939588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RF-RJ" id="96" name="Google Shape;9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73138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97" name="Google Shape;97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845550" y="398463"/>
            <a:ext cx="2466975" cy="88582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"/>
          <p:cNvSpPr txBox="1"/>
          <p:nvPr/>
        </p:nvSpPr>
        <p:spPr>
          <a:xfrm>
            <a:off x="550863" y="1628775"/>
            <a:ext cx="11277600" cy="2308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pt-BR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Érica Rangel de Azevedo Prevot – CRF-RJ 11500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1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pt-BR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Graduação em Farmácia com Habilitação em Farmácia Industrial – UFF/2006</a:t>
            </a:r>
            <a:endParaRPr/>
          </a:p>
          <a:p>
            <a:pPr indent="-101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pt-BR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Habilitação em Farmácia Bioquímica com Ênfase em Análises Clínicas – UFF/2007</a:t>
            </a:r>
            <a:endParaRPr/>
          </a:p>
          <a:p>
            <a:pPr indent="-101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pt-BR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Curso de Formação de Oficiais Convocados da Aeronáutica  (III COMANDO AÉREO REGIONAL) - 2009</a:t>
            </a:r>
            <a:endParaRPr/>
          </a:p>
          <a:p>
            <a:pPr indent="-101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pt-BR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Curso de Especialização sob a Forma de Treinamento em Serviço para Farmacêuticos Hospitalares nos Moldes de Residência – UFF/2009</a:t>
            </a:r>
            <a:endParaRPr/>
          </a:p>
          <a:p>
            <a:pPr indent="-101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pt-BR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Curso de Atualização em Farmacologia (Associação Brasileira de Farmacologia – ABF) - 2007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588963" y="4402138"/>
            <a:ext cx="11020425" cy="1616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b="1" i="0" lang="pt-BR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IMPLEMENTAÇÃO DE SERVIÇOS FARMACÊUTICOS EM FARMÁCIAS E DROGARIAS: ADEQUAÇÕES ESTRUTURAIS E DOCUMENTAIS</a:t>
            </a:r>
            <a:endParaRPr b="1" i="0" sz="33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4" name="Google Shape;28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285" name="Google Shape;285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286" name="Google Shape;286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287" name="Google Shape;287;p20"/>
          <p:cNvSpPr txBox="1"/>
          <p:nvPr/>
        </p:nvSpPr>
        <p:spPr>
          <a:xfrm>
            <a:off x="496888" y="2759075"/>
            <a:ext cx="11291887" cy="3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pt-BR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Utilização de materiais, aparelhos e acessórios que possuam registro, notificação, cadastro ou que sejam legalmente dispensados de tais requisitos junto à Anvisa.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1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pt-BR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Registros das manutenções e calibrações periódicas dos aparelhos</a:t>
            </a:r>
            <a:endParaRPr/>
          </a:p>
        </p:txBody>
      </p:sp>
      <p:sp>
        <p:nvSpPr>
          <p:cNvPr id="288" name="Google Shape;288;p20"/>
          <p:cNvSpPr/>
          <p:nvPr/>
        </p:nvSpPr>
        <p:spPr>
          <a:xfrm>
            <a:off x="1012825" y="2060575"/>
            <a:ext cx="10260013" cy="452438"/>
          </a:xfrm>
          <a:prstGeom prst="roundRect">
            <a:avLst>
              <a:gd fmla="val 16667" name="adj"/>
            </a:avLst>
          </a:prstGeom>
          <a:solidFill>
            <a:srgbClr val="7F6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Subseção III - Da Administração de Medicamentos</a:t>
            </a:r>
            <a:endParaRPr/>
          </a:p>
        </p:txBody>
      </p:sp>
      <p:sp>
        <p:nvSpPr>
          <p:cNvPr id="289" name="Google Shape;289;p20"/>
          <p:cNvSpPr/>
          <p:nvPr/>
        </p:nvSpPr>
        <p:spPr>
          <a:xfrm>
            <a:off x="1393825" y="1500188"/>
            <a:ext cx="9444038" cy="541337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4" name="Google Shape;29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295" name="Google Shape;295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296" name="Google Shape;296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297" name="Google Shape;297;p21"/>
          <p:cNvSpPr/>
          <p:nvPr/>
        </p:nvSpPr>
        <p:spPr>
          <a:xfrm>
            <a:off x="563563" y="2613025"/>
            <a:ext cx="5438775" cy="3122613"/>
          </a:xfrm>
          <a:prstGeom prst="roundRect">
            <a:avLst>
              <a:gd fmla="val 16667" name="adj"/>
            </a:avLst>
          </a:prstGeom>
          <a:solidFill>
            <a:srgbClr val="7F6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Procedimentos Operacionais Padrão (POPs) 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técnicas e  EPIs</a:t>
            </a:r>
            <a:endParaRPr/>
          </a:p>
        </p:txBody>
      </p:sp>
      <p:sp>
        <p:nvSpPr>
          <p:cNvPr id="298" name="Google Shape;298;p21"/>
          <p:cNvSpPr/>
          <p:nvPr/>
        </p:nvSpPr>
        <p:spPr>
          <a:xfrm>
            <a:off x="6203950" y="2603500"/>
            <a:ext cx="5440363" cy="3122613"/>
          </a:xfrm>
          <a:prstGeom prst="roundRect">
            <a:avLst>
              <a:gd fmla="val 16667" name="adj"/>
            </a:avLst>
          </a:prstGeom>
          <a:solidFill>
            <a:srgbClr val="7F6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Plano de Gerenciamento dos Resíduos dos Serviços de Saúde (PGRSS): materiais perfurocortantes, gaze ou algodão sujos com sangue, </a:t>
            </a:r>
            <a:r>
              <a:rPr b="1" i="1" lang="pt-BR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deverão ser descartados conforme as exigências de legislação específica para Gerenciamento de Resíduos de Serviços de Saúde.</a:t>
            </a:r>
            <a:endParaRPr/>
          </a:p>
        </p:txBody>
      </p:sp>
      <p:sp>
        <p:nvSpPr>
          <p:cNvPr id="299" name="Google Shape;299;p21"/>
          <p:cNvSpPr/>
          <p:nvPr/>
        </p:nvSpPr>
        <p:spPr>
          <a:xfrm>
            <a:off x="614363" y="6000750"/>
            <a:ext cx="11004550" cy="600075"/>
          </a:xfrm>
          <a:prstGeom prst="roundRect">
            <a:avLst>
              <a:gd fmla="val 16667" name="adj"/>
            </a:avLst>
          </a:prstGeom>
          <a:solidFill>
            <a:srgbClr val="7F7F7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RESOLUÇÃO DA DIRETORIA COLEGIADA - RDC Nº 222, DE 28 DE MARÇO DE 2018 Regulamenta as Boas Práticas de Gerenciamento dos Resíduos de Serviços de Saúde e dá outras providências.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21"/>
          <p:cNvSpPr/>
          <p:nvPr/>
        </p:nvSpPr>
        <p:spPr>
          <a:xfrm>
            <a:off x="879475" y="2060575"/>
            <a:ext cx="10260013" cy="452438"/>
          </a:xfrm>
          <a:prstGeom prst="roundRect">
            <a:avLst>
              <a:gd fmla="val 16667" name="adj"/>
            </a:avLst>
          </a:prstGeom>
          <a:solidFill>
            <a:srgbClr val="7F6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Subseção III - Da Administração de Medicamentos</a:t>
            </a:r>
            <a:endParaRPr/>
          </a:p>
        </p:txBody>
      </p:sp>
      <p:sp>
        <p:nvSpPr>
          <p:cNvPr id="301" name="Google Shape;301;p21"/>
          <p:cNvSpPr/>
          <p:nvPr/>
        </p:nvSpPr>
        <p:spPr>
          <a:xfrm>
            <a:off x="1339850" y="1517650"/>
            <a:ext cx="9390063" cy="496888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" name="Google Shape;306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307" name="Google Shape;307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308" name="Google Shape;308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309" name="Google Shape;309;p22"/>
          <p:cNvSpPr/>
          <p:nvPr/>
        </p:nvSpPr>
        <p:spPr>
          <a:xfrm>
            <a:off x="785813" y="2155825"/>
            <a:ext cx="10747375" cy="39211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Seção II - Da Perfuração do Lóbulo Auricular para Colocação de Brincos </a:t>
            </a:r>
            <a:endParaRPr/>
          </a:p>
        </p:txBody>
      </p:sp>
      <p:sp>
        <p:nvSpPr>
          <p:cNvPr id="310" name="Google Shape;310;p22"/>
          <p:cNvSpPr/>
          <p:nvPr/>
        </p:nvSpPr>
        <p:spPr>
          <a:xfrm>
            <a:off x="525463" y="3046413"/>
            <a:ext cx="3549650" cy="2644775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Aparelho específico e que utilize o brinco como material perfurante</a:t>
            </a:r>
            <a:endParaRPr/>
          </a:p>
        </p:txBody>
      </p:sp>
      <p:sp>
        <p:nvSpPr>
          <p:cNvPr id="311" name="Google Shape;311;p22"/>
          <p:cNvSpPr/>
          <p:nvPr/>
        </p:nvSpPr>
        <p:spPr>
          <a:xfrm>
            <a:off x="8120063" y="3046413"/>
            <a:ext cx="3551237" cy="2644775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Os brincos e a pistola devem estar regularizados junto à Anvisa</a:t>
            </a:r>
            <a:endParaRPr/>
          </a:p>
        </p:txBody>
      </p:sp>
      <p:sp>
        <p:nvSpPr>
          <p:cNvPr id="312" name="Google Shape;312;p22"/>
          <p:cNvSpPr/>
          <p:nvPr/>
        </p:nvSpPr>
        <p:spPr>
          <a:xfrm>
            <a:off x="4322763" y="3046413"/>
            <a:ext cx="3549650" cy="2644775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É vedada a utilização de agulhas de aplicação de injeção, agulhas de suturas e outros objetos</a:t>
            </a:r>
            <a:endParaRPr b="1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22"/>
          <p:cNvSpPr/>
          <p:nvPr/>
        </p:nvSpPr>
        <p:spPr>
          <a:xfrm>
            <a:off x="1411288" y="1579563"/>
            <a:ext cx="9444037" cy="541337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8" name="Google Shape;318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319" name="Google Shape;319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320" name="Google Shape;320;p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321" name="Google Shape;321;p23"/>
          <p:cNvSpPr/>
          <p:nvPr/>
        </p:nvSpPr>
        <p:spPr>
          <a:xfrm>
            <a:off x="785813" y="2155825"/>
            <a:ext cx="10747375" cy="39211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Seção II - Da Perfuração do Lóbulo Auricular para Colocação de Brincos </a:t>
            </a:r>
            <a:endParaRPr/>
          </a:p>
        </p:txBody>
      </p:sp>
      <p:sp>
        <p:nvSpPr>
          <p:cNvPr id="322" name="Google Shape;322;p23"/>
          <p:cNvSpPr/>
          <p:nvPr/>
        </p:nvSpPr>
        <p:spPr>
          <a:xfrm>
            <a:off x="315913" y="2859088"/>
            <a:ext cx="11560175" cy="3775074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POPs: antissepsia do lóbulo auricular do usuário e das mãos do aplicador, uso e assepsia do aparelhos e acessórios, EPIs , uso e descarte de todos os materiais, limpeza dos ambientes e referências bibliográficas </a:t>
            </a:r>
            <a:endParaRPr b="1" i="0" sz="5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23"/>
          <p:cNvSpPr/>
          <p:nvPr/>
        </p:nvSpPr>
        <p:spPr>
          <a:xfrm>
            <a:off x="1393825" y="1579563"/>
            <a:ext cx="9444038" cy="541337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8" name="Google Shape;328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329" name="Google Shape;329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330" name="Google Shape;330;p2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331" name="Google Shape;331;p24"/>
          <p:cNvSpPr/>
          <p:nvPr/>
        </p:nvSpPr>
        <p:spPr>
          <a:xfrm>
            <a:off x="692150" y="2290763"/>
            <a:ext cx="10947400" cy="392112"/>
          </a:xfrm>
          <a:prstGeom prst="roundRect">
            <a:avLst>
              <a:gd fmla="val 16667" name="adj"/>
            </a:avLst>
          </a:prstGeom>
          <a:solidFill>
            <a:srgbClr val="F4B08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Seção III - Da Declaração de Serviço Farmacêutico</a:t>
            </a:r>
            <a:endParaRPr/>
          </a:p>
        </p:txBody>
      </p:sp>
      <p:sp>
        <p:nvSpPr>
          <p:cNvPr id="332" name="Google Shape;332;p24"/>
          <p:cNvSpPr txBox="1"/>
          <p:nvPr/>
        </p:nvSpPr>
        <p:spPr>
          <a:xfrm>
            <a:off x="150813" y="3343275"/>
            <a:ext cx="11682412" cy="397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1" i="0" lang="pt-BR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Elaborada em papel com identificação do estabelecimento</a:t>
            </a:r>
            <a:endParaRPr/>
          </a:p>
          <a:p>
            <a:pPr indent="-228600" lvl="0" marL="457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1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1" i="0" lang="pt-BR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Nome, endereço, telefone e CNPJ do estabelecimento</a:t>
            </a:r>
            <a:endParaRPr/>
          </a:p>
          <a:p>
            <a:pPr indent="-228600" lvl="0" marL="457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1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1" i="0" lang="pt-BR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Identificação do usuário ou de seu responsável legal, quando for o caso. </a:t>
            </a:r>
            <a:endParaRPr/>
          </a:p>
          <a:p>
            <a:pPr indent="-2857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t/>
            </a:r>
            <a:endParaRPr b="1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24"/>
          <p:cNvSpPr/>
          <p:nvPr/>
        </p:nvSpPr>
        <p:spPr>
          <a:xfrm>
            <a:off x="1374775" y="1690688"/>
            <a:ext cx="9442450" cy="53975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" name="Google Shape;338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339" name="Google Shape;339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340" name="Google Shape;340;p2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341" name="Google Shape;341;p25"/>
          <p:cNvSpPr/>
          <p:nvPr/>
        </p:nvSpPr>
        <p:spPr>
          <a:xfrm>
            <a:off x="692150" y="2290763"/>
            <a:ext cx="10947400" cy="392112"/>
          </a:xfrm>
          <a:prstGeom prst="roundRect">
            <a:avLst>
              <a:gd fmla="val 16667" name="adj"/>
            </a:avLst>
          </a:prstGeom>
          <a:solidFill>
            <a:srgbClr val="F4B08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Seção III - Da Declaração de Serviço Farmacêutico</a:t>
            </a:r>
            <a:endParaRPr/>
          </a:p>
        </p:txBody>
      </p:sp>
      <p:sp>
        <p:nvSpPr>
          <p:cNvPr id="342" name="Google Shape;342;p25"/>
          <p:cNvSpPr txBox="1"/>
          <p:nvPr/>
        </p:nvSpPr>
        <p:spPr>
          <a:xfrm>
            <a:off x="352425" y="2927350"/>
            <a:ext cx="11487150" cy="382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pt-BR" sz="36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- Atenção farmacêutica: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i="0" sz="12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a) medicamento prescrito e dados do prescritor (nome e inscrição no conselho profissional), quando houver;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b) indicação de medicamento isento de prescrição e a respectiva posologia, quando houver;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c) valores dos parâmetros fisiológicos e bioquímico, quando houver, seguidos dos respectivos valores considerados normais;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d) frase de alerta, quando houver medição de parâmetros fisiológicos e bioquímico: “ESTE PROCEDIMENTO NÃO TEM FINALIDADE DE DIAGNÓSTICO E NÃO SUBSTITUI A CONSULTA MÉDICA OU A REALIZAÇÃO DE EXAMES LABORATORIAIS”; 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25"/>
          <p:cNvSpPr/>
          <p:nvPr/>
        </p:nvSpPr>
        <p:spPr>
          <a:xfrm>
            <a:off x="1374775" y="1679575"/>
            <a:ext cx="9442450" cy="541338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Google Shape;348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349" name="Google Shape;349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350" name="Google Shape;350;p2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351" name="Google Shape;351;p26"/>
          <p:cNvSpPr/>
          <p:nvPr/>
        </p:nvSpPr>
        <p:spPr>
          <a:xfrm>
            <a:off x="692150" y="2290763"/>
            <a:ext cx="10947400" cy="392112"/>
          </a:xfrm>
          <a:prstGeom prst="roundRect">
            <a:avLst>
              <a:gd fmla="val 16667" name="adj"/>
            </a:avLst>
          </a:prstGeom>
          <a:solidFill>
            <a:srgbClr val="F4B08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Seção III - Da Declaração de Serviço Farmacêutico</a:t>
            </a:r>
            <a:endParaRPr/>
          </a:p>
        </p:txBody>
      </p:sp>
      <p:sp>
        <p:nvSpPr>
          <p:cNvPr id="352" name="Google Shape;352;p26"/>
          <p:cNvSpPr txBox="1"/>
          <p:nvPr/>
        </p:nvSpPr>
        <p:spPr>
          <a:xfrm>
            <a:off x="300038" y="2986088"/>
            <a:ext cx="11487150" cy="382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pt-BR" sz="36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- Atenção farmacêutica: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i="0" sz="12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26"/>
          <p:cNvSpPr txBox="1"/>
          <p:nvPr/>
        </p:nvSpPr>
        <p:spPr>
          <a:xfrm>
            <a:off x="249238" y="3660775"/>
            <a:ext cx="11693525" cy="47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1" i="0" lang="pt-BR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e) dados do medicamento administrado, quando houver: 1. nome comercial, exceto para genéricos; 2. denominação comum brasileira; 3. concentração e forma farmacêutica; 4. via de administração; 5. número do lote; e 6. número de registro na Anvisa.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1" i="0" lang="pt-BR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f) orientação farmacêutica; 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1" i="0" lang="pt-BR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g) plano de intervenção, quando houver; e 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1" i="0" lang="pt-BR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h) data, assinatura e carimbo com inscrição no Conselho Regional de Farmácia (CRF) do farmacêutico responsável pelo serviço. </a:t>
            </a:r>
            <a:endParaRPr b="1" i="1" sz="22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26"/>
          <p:cNvSpPr/>
          <p:nvPr/>
        </p:nvSpPr>
        <p:spPr>
          <a:xfrm>
            <a:off x="1444625" y="1682750"/>
            <a:ext cx="9442450" cy="541338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9" name="Google Shape;359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360" name="Google Shape;360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361" name="Google Shape;361;p2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362" name="Google Shape;362;p27"/>
          <p:cNvSpPr/>
          <p:nvPr/>
        </p:nvSpPr>
        <p:spPr>
          <a:xfrm>
            <a:off x="692150" y="2290763"/>
            <a:ext cx="10947400" cy="392112"/>
          </a:xfrm>
          <a:prstGeom prst="roundRect">
            <a:avLst>
              <a:gd fmla="val 16667" name="adj"/>
            </a:avLst>
          </a:prstGeom>
          <a:solidFill>
            <a:srgbClr val="F4B08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Seção III - Da Declaração de Serviço Farmacêutico</a:t>
            </a:r>
            <a:endParaRPr/>
          </a:p>
        </p:txBody>
      </p:sp>
      <p:sp>
        <p:nvSpPr>
          <p:cNvPr id="363" name="Google Shape;363;p27"/>
          <p:cNvSpPr txBox="1"/>
          <p:nvPr/>
        </p:nvSpPr>
        <p:spPr>
          <a:xfrm>
            <a:off x="214313" y="2981325"/>
            <a:ext cx="11904662" cy="3294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II - Perfuração do lóbulo auricular para colocação de brincos: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lphaLcParenR"/>
            </a:pP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dados do brinco: 1. nome e CNPJ do fabricante; e 2. número do lote.</a:t>
            </a:r>
            <a:endParaRPr/>
          </a:p>
          <a:p>
            <a:pPr indent="-1905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b) dados da pistola: 1. nome e CNPJ do fabricante; e 2. número do lote.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c) data, assinatura e carimbo com inscrição no Conselho Regional de Farmácia (CRF) do farmacêutico responsável pelo serviço. </a:t>
            </a:r>
            <a:endParaRPr/>
          </a:p>
        </p:txBody>
      </p:sp>
      <p:sp>
        <p:nvSpPr>
          <p:cNvPr id="364" name="Google Shape;364;p27"/>
          <p:cNvSpPr/>
          <p:nvPr/>
        </p:nvSpPr>
        <p:spPr>
          <a:xfrm>
            <a:off x="1374775" y="1722438"/>
            <a:ext cx="9442450" cy="53975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9" name="Google Shape;369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370" name="Google Shape;370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371" name="Google Shape;371;p2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372" name="Google Shape;372;p28"/>
          <p:cNvSpPr/>
          <p:nvPr/>
        </p:nvSpPr>
        <p:spPr>
          <a:xfrm>
            <a:off x="685800" y="2005013"/>
            <a:ext cx="10820400" cy="784225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Nº197 </a:t>
            </a: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26 DE DEZEMBRO DE 2017</a:t>
            </a:r>
            <a:endParaRPr/>
          </a:p>
        </p:txBody>
      </p:sp>
      <p:sp>
        <p:nvSpPr>
          <p:cNvPr id="373" name="Google Shape;373;p28"/>
          <p:cNvSpPr/>
          <p:nvPr/>
        </p:nvSpPr>
        <p:spPr>
          <a:xfrm>
            <a:off x="436563" y="3959225"/>
            <a:ext cx="5375275" cy="1811338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Requisitos mínimos para o funcionamento dos serviços de vacinação humana. </a:t>
            </a:r>
            <a:endParaRPr/>
          </a:p>
        </p:txBody>
      </p:sp>
      <p:sp>
        <p:nvSpPr>
          <p:cNvPr id="374" name="Google Shape;374;p28"/>
          <p:cNvSpPr/>
          <p:nvPr/>
        </p:nvSpPr>
        <p:spPr>
          <a:xfrm>
            <a:off x="6380163" y="3959225"/>
            <a:ext cx="5375275" cy="2147888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 aplica a todos os serviços que realizam a atividade de vacinação no país, sejam eles públicos, privados, filantrópicos, civis ou militares.</a:t>
            </a:r>
            <a:endParaRPr/>
          </a:p>
        </p:txBody>
      </p:sp>
      <p:sp>
        <p:nvSpPr>
          <p:cNvPr id="375" name="Google Shape;375;p28"/>
          <p:cNvSpPr/>
          <p:nvPr/>
        </p:nvSpPr>
        <p:spPr>
          <a:xfrm rot="5400000">
            <a:off x="5445125" y="920751"/>
            <a:ext cx="733425" cy="4660900"/>
          </a:xfrm>
          <a:prstGeom prst="leftBrace">
            <a:avLst>
              <a:gd fmla="val 8333" name="adj1"/>
              <a:gd fmla="val 50000" name="adj2"/>
            </a:avLst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0" name="Google Shape;380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381" name="Google Shape;381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382" name="Google Shape;382;p2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383" name="Google Shape;383;p29"/>
          <p:cNvSpPr/>
          <p:nvPr/>
        </p:nvSpPr>
        <p:spPr>
          <a:xfrm>
            <a:off x="1298575" y="1497013"/>
            <a:ext cx="9594850" cy="647700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Nº197 </a:t>
            </a: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26 DE DEZEMBRO DE 2017</a:t>
            </a:r>
            <a:endParaRPr/>
          </a:p>
        </p:txBody>
      </p:sp>
      <p:sp>
        <p:nvSpPr>
          <p:cNvPr id="384" name="Google Shape;384;p29"/>
          <p:cNvSpPr txBox="1"/>
          <p:nvPr/>
        </p:nvSpPr>
        <p:spPr>
          <a:xfrm>
            <a:off x="223838" y="2398713"/>
            <a:ext cx="11744325" cy="4464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Art. 4º O estabelecimento que realiza o serviço de vacinação deve estar devidamente </a:t>
            </a:r>
            <a:r>
              <a:rPr b="1" i="1" lang="pt-BR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licenciado para esta atividade pela autoridade sanitária competente.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Art. 5º O estabelecimento que realiza serviço de vacinação deve estar </a:t>
            </a:r>
            <a:r>
              <a:rPr b="1" i="1" lang="pt-BR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inscrito e manter seus dados atualizados no Cadastro Nacional de Estabelecimentos de Saúde – CNES</a:t>
            </a: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Art. 6º O estabelecimento que realiza serviço de vacinação deve afixar, em local visível ao usuário, o </a:t>
            </a:r>
            <a:r>
              <a:rPr b="1" i="1" lang="pt-BR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Calendário Nacional de Vacinação do SUS</a:t>
            </a: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com a indicação das vacinas disponibilizadas neste calendário.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105" name="Google Shape;105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106" name="Google Shape;106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3"/>
          <p:cNvSpPr/>
          <p:nvPr/>
        </p:nvSpPr>
        <p:spPr>
          <a:xfrm>
            <a:off x="450850" y="2271713"/>
            <a:ext cx="4070350" cy="1811337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 44 </a:t>
            </a:r>
            <a:r>
              <a:rPr b="1" i="0" lang="pt-B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17 DE AGOSTO DE 2009</a:t>
            </a:r>
            <a:endParaRPr/>
          </a:p>
        </p:txBody>
      </p:sp>
      <p:sp>
        <p:nvSpPr>
          <p:cNvPr id="108" name="Google Shape;108;p3"/>
          <p:cNvSpPr/>
          <p:nvPr/>
        </p:nvSpPr>
        <p:spPr>
          <a:xfrm>
            <a:off x="4786313" y="2484438"/>
            <a:ext cx="2884487" cy="1398587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55A1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CAPÍTULO I – DAS DISPOSIÇÕES INICIAIS</a:t>
            </a:r>
            <a:endParaRPr/>
          </a:p>
        </p:txBody>
      </p:sp>
      <p:sp>
        <p:nvSpPr>
          <p:cNvPr id="109" name="Google Shape;109;p3"/>
          <p:cNvSpPr/>
          <p:nvPr/>
        </p:nvSpPr>
        <p:spPr>
          <a:xfrm>
            <a:off x="7799388" y="2271713"/>
            <a:ext cx="4070350" cy="1811337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critérios e condições mínimas para o cumprimento das Boas Práticas Farmacêuticas para o controle sanitário </a:t>
            </a:r>
            <a:endParaRPr/>
          </a:p>
        </p:txBody>
      </p:sp>
      <p:sp>
        <p:nvSpPr>
          <p:cNvPr id="110" name="Google Shape;110;p3"/>
          <p:cNvSpPr/>
          <p:nvPr/>
        </p:nvSpPr>
        <p:spPr>
          <a:xfrm>
            <a:off x="10333038" y="4359275"/>
            <a:ext cx="1287462" cy="1225550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rgbClr val="C55A1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3"/>
          <p:cNvSpPr/>
          <p:nvPr/>
        </p:nvSpPr>
        <p:spPr>
          <a:xfrm>
            <a:off x="2921000" y="4695825"/>
            <a:ext cx="6604000" cy="1400175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 funcionamento, da dispensação e da comercialização de produtos e da </a:t>
            </a:r>
            <a:r>
              <a:rPr b="1" i="1" lang="pt-BR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prestação de serviços farmacêuticos</a:t>
            </a:r>
            <a:r>
              <a:rPr b="1" i="0" lang="pt-B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em farmácias e drogarias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" name="Google Shape;389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390" name="Google Shape;390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391" name="Google Shape;391;p3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392" name="Google Shape;392;p30"/>
          <p:cNvSpPr txBox="1"/>
          <p:nvPr/>
        </p:nvSpPr>
        <p:spPr>
          <a:xfrm>
            <a:off x="231775" y="749300"/>
            <a:ext cx="11726863" cy="6924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Responsável Técnico e um substituto</a:t>
            </a:r>
            <a:endParaRPr/>
          </a:p>
          <a:p>
            <a:pPr indent="-279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Profissional legalmente habilitado para desenvolver as atividades de vacinação durante todo o período em que o serviço for oferecido</a:t>
            </a:r>
            <a:endParaRPr/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Capacitação permanente com registro contendo data, horário, carga horária, conteúdo ministrado, nome e a formação ou capacitação profissional do instrutor e dos profissionais envolvidos nos processos de vacinação</a:t>
            </a:r>
            <a:endParaRPr/>
          </a:p>
          <a:p>
            <a:pPr indent="-4889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889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3" name="Google Shape;393;p30"/>
          <p:cNvSpPr/>
          <p:nvPr/>
        </p:nvSpPr>
        <p:spPr>
          <a:xfrm>
            <a:off x="1298575" y="2192338"/>
            <a:ext cx="9594850" cy="392112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Capítulo II - Seção II – Dos Recursos Humanos</a:t>
            </a:r>
            <a:endParaRPr/>
          </a:p>
        </p:txBody>
      </p:sp>
      <p:sp>
        <p:nvSpPr>
          <p:cNvPr id="394" name="Google Shape;394;p30"/>
          <p:cNvSpPr/>
          <p:nvPr/>
        </p:nvSpPr>
        <p:spPr>
          <a:xfrm>
            <a:off x="1298575" y="1497013"/>
            <a:ext cx="9594850" cy="647700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Nº197 </a:t>
            </a: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26 DE DEZEMBRO DE 2017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" name="Google Shape;399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400" name="Google Shape;400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401" name="Google Shape;401;p3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402" name="Google Shape;402;p31"/>
          <p:cNvSpPr txBox="1"/>
          <p:nvPr/>
        </p:nvSpPr>
        <p:spPr>
          <a:xfrm>
            <a:off x="430213" y="808038"/>
            <a:ext cx="11726862" cy="9110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t/>
            </a:r>
            <a:endParaRPr b="1" i="0" sz="6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889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3" name="Google Shape;403;p31"/>
          <p:cNvSpPr/>
          <p:nvPr/>
        </p:nvSpPr>
        <p:spPr>
          <a:xfrm>
            <a:off x="1298575" y="2192338"/>
            <a:ext cx="9594850" cy="392112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Capítulo II - Seção III – Da Infraestrutura</a:t>
            </a:r>
            <a:endParaRPr/>
          </a:p>
        </p:txBody>
      </p:sp>
      <p:sp>
        <p:nvSpPr>
          <p:cNvPr id="404" name="Google Shape;404;p31"/>
          <p:cNvSpPr/>
          <p:nvPr/>
        </p:nvSpPr>
        <p:spPr>
          <a:xfrm>
            <a:off x="1298575" y="1497013"/>
            <a:ext cx="9594850" cy="647700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Nº197 </a:t>
            </a: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26 DE DEZEMBRO DE 2017</a:t>
            </a:r>
            <a:endParaRPr/>
          </a:p>
        </p:txBody>
      </p:sp>
      <p:sp>
        <p:nvSpPr>
          <p:cNvPr id="405" name="Google Shape;405;p31"/>
          <p:cNvSpPr/>
          <p:nvPr/>
        </p:nvSpPr>
        <p:spPr>
          <a:xfrm>
            <a:off x="277813" y="3084513"/>
            <a:ext cx="11636375" cy="1628775"/>
          </a:xfrm>
          <a:prstGeom prst="roundRect">
            <a:avLst>
              <a:gd fmla="val 16667" name="adj"/>
            </a:avLst>
          </a:prstGeom>
          <a:solidFill>
            <a:srgbClr val="52525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 ANVISA Nº50, DE 21 DE FEVEREIRO DE 2002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CONSULTA PÚBLICA 725 DE 17 DE SETEMBRO DE 2019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Dispõe sobre o Regulamento Técnico para planejamento, programação, elaboração e avaliação de projetos físicos de estabelecimentos assistenciais de saúde.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6" name="Google Shape;406;p31"/>
          <p:cNvSpPr/>
          <p:nvPr/>
        </p:nvSpPr>
        <p:spPr>
          <a:xfrm>
            <a:off x="277813" y="4903788"/>
            <a:ext cx="11636375" cy="1146175"/>
          </a:xfrm>
          <a:prstGeom prst="roundRect">
            <a:avLst>
              <a:gd fmla="val 16667" name="adj"/>
            </a:avLst>
          </a:prstGeom>
          <a:solidFill>
            <a:srgbClr val="59595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Nota Técnica (Anvisa) GRECS/ GGTES 01/2018 - Perguntas e Respostas sobre o Serviço de Vacinação</a:t>
            </a:r>
            <a:endParaRPr b="1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" name="Google Shape;411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412" name="Google Shape;412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413" name="Google Shape;413;p3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414" name="Google Shape;414;p32"/>
          <p:cNvSpPr txBox="1"/>
          <p:nvPr/>
        </p:nvSpPr>
        <p:spPr>
          <a:xfrm>
            <a:off x="430213" y="808038"/>
            <a:ext cx="11726862" cy="9110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t/>
            </a:r>
            <a:endParaRPr b="1" i="0" sz="6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889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5" name="Google Shape;415;p32"/>
          <p:cNvSpPr/>
          <p:nvPr/>
        </p:nvSpPr>
        <p:spPr>
          <a:xfrm>
            <a:off x="1298575" y="2192338"/>
            <a:ext cx="9594850" cy="392112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Capítulo II - Seção III – Da Infraestrutura</a:t>
            </a:r>
            <a:endParaRPr/>
          </a:p>
        </p:txBody>
      </p:sp>
      <p:sp>
        <p:nvSpPr>
          <p:cNvPr id="416" name="Google Shape;416;p32"/>
          <p:cNvSpPr/>
          <p:nvPr/>
        </p:nvSpPr>
        <p:spPr>
          <a:xfrm>
            <a:off x="1298575" y="1497013"/>
            <a:ext cx="9594850" cy="647700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Nº197 </a:t>
            </a: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26 DE DEZEMBRO DE 2017</a:t>
            </a:r>
            <a:endParaRPr/>
          </a:p>
        </p:txBody>
      </p:sp>
      <p:sp>
        <p:nvSpPr>
          <p:cNvPr id="417" name="Google Shape;417;p32"/>
          <p:cNvSpPr/>
          <p:nvPr/>
        </p:nvSpPr>
        <p:spPr>
          <a:xfrm>
            <a:off x="804863" y="3429000"/>
            <a:ext cx="2671762" cy="2428875"/>
          </a:xfrm>
          <a:prstGeom prst="rect">
            <a:avLst/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pt-B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I- área de recepção dimensionada de acordo com a demanda e separada da sala de vacinação</a:t>
            </a:r>
            <a:endParaRPr/>
          </a:p>
        </p:txBody>
      </p:sp>
      <p:sp>
        <p:nvSpPr>
          <p:cNvPr id="418" name="Google Shape;418;p32"/>
          <p:cNvSpPr/>
          <p:nvPr/>
        </p:nvSpPr>
        <p:spPr>
          <a:xfrm>
            <a:off x="5019675" y="3429000"/>
            <a:ext cx="2330450" cy="1260475"/>
          </a:xfrm>
          <a:prstGeom prst="rect">
            <a:avLst/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II- sanitário</a:t>
            </a:r>
            <a:endParaRPr/>
          </a:p>
        </p:txBody>
      </p:sp>
      <p:sp>
        <p:nvSpPr>
          <p:cNvPr id="419" name="Google Shape;419;p32"/>
          <p:cNvSpPr/>
          <p:nvPr/>
        </p:nvSpPr>
        <p:spPr>
          <a:xfrm>
            <a:off x="8372475" y="3381375"/>
            <a:ext cx="3386138" cy="1028700"/>
          </a:xfrm>
          <a:prstGeom prst="downArrowCallout">
            <a:avLst>
              <a:gd fmla="val 25000" name="adj1"/>
              <a:gd fmla="val 25000" name="adj2"/>
              <a:gd fmla="val 25000" name="adj3"/>
              <a:gd fmla="val 64977" name="adj4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III- sala de vacinação</a:t>
            </a:r>
            <a:endParaRPr/>
          </a:p>
        </p:txBody>
      </p:sp>
      <p:sp>
        <p:nvSpPr>
          <p:cNvPr id="420" name="Google Shape;420;p32"/>
          <p:cNvSpPr/>
          <p:nvPr/>
        </p:nvSpPr>
        <p:spPr>
          <a:xfrm>
            <a:off x="8080375" y="4470400"/>
            <a:ext cx="4076700" cy="2366963"/>
          </a:xfrm>
          <a:prstGeom prst="rect">
            <a:avLst/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a) Pia de lavagem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b) Bancada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c) Mesa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d) Cadeira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e) Caixa térmica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f) Equipamento de refrigeração exclusivo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g) Local para a guarda dos materiais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h) Recipientes para descarte de materiais perfurocortantes e de resíduos biológicos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i) Maca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j) Termômetro de momento</a:t>
            </a:r>
            <a:endParaRPr b="1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32"/>
          <p:cNvSpPr/>
          <p:nvPr/>
        </p:nvSpPr>
        <p:spPr>
          <a:xfrm>
            <a:off x="3756025" y="2663825"/>
            <a:ext cx="4357688" cy="514350"/>
          </a:xfrm>
          <a:prstGeom prst="rect">
            <a:avLst/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ITENS OBRIGATÓRIOS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6" name="Google Shape;426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427" name="Google Shape;427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428" name="Google Shape;428;p3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429" name="Google Shape;429;p33"/>
          <p:cNvSpPr txBox="1"/>
          <p:nvPr/>
        </p:nvSpPr>
        <p:spPr>
          <a:xfrm>
            <a:off x="231775" y="808038"/>
            <a:ext cx="11960225" cy="6002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381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1" sz="4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Procedimentos para preservar a qualidade e a integridade das vacinas quando houver necessidade de transportá-las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 serviços de vacinação devem garantir atendimento imediato às possíveis intercorrências relacionadas à vacinação</a:t>
            </a:r>
            <a:endParaRPr/>
          </a:p>
          <a:p>
            <a:pPr indent="-4889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88950" lvl="0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0" name="Google Shape;430;p33"/>
          <p:cNvSpPr/>
          <p:nvPr/>
        </p:nvSpPr>
        <p:spPr>
          <a:xfrm>
            <a:off x="488950" y="2192338"/>
            <a:ext cx="10998200" cy="392112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Capítulo II - Seção IV – Do Gerenciamento de Tecnologias e dos Processos</a:t>
            </a:r>
            <a:endParaRPr/>
          </a:p>
        </p:txBody>
      </p:sp>
      <p:sp>
        <p:nvSpPr>
          <p:cNvPr id="431" name="Google Shape;431;p33"/>
          <p:cNvSpPr/>
          <p:nvPr/>
        </p:nvSpPr>
        <p:spPr>
          <a:xfrm>
            <a:off x="1298575" y="1497013"/>
            <a:ext cx="9594850" cy="647700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Nº197 </a:t>
            </a: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26 DE DEZEMBRO DE 2017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6" name="Google Shape;436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437" name="Google Shape;437;p3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438" name="Google Shape;438;p3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439" name="Google Shape;439;p34"/>
          <p:cNvSpPr txBox="1"/>
          <p:nvPr/>
        </p:nvSpPr>
        <p:spPr>
          <a:xfrm>
            <a:off x="177800" y="2576513"/>
            <a:ext cx="12014200" cy="4246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pt-BR" sz="3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Art. 15 Compete aos serviços de vacinação: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I- registrar as informações referentes às vacinas aplicadas no cartão de vacinação e no sistema de informação definido pelo Ministério da Saúde;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II- manter prontuário individual, com registro de todas as vacinas aplicadas, acessível aos usuários e autoridades sanitárias;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III- manter no serviço, acessíveis à autoridade sanitária, documentos que comprovem a origem das vacinas utilizadas;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IV- notificar a ocorrência de eventos adversos pós-vacinação (EAPV) conforme determinações do Ministério da Saúde;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V- notificar a ocorrência de erros de vacinação no sistema de notificação da Anvisa; e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VI- investigar incidentes e falhas em seus processos que podem ter contribuído para a ocorrência de erros de vacinação. </a:t>
            </a:r>
            <a:endParaRPr/>
          </a:p>
        </p:txBody>
      </p:sp>
      <p:sp>
        <p:nvSpPr>
          <p:cNvPr id="440" name="Google Shape;440;p34"/>
          <p:cNvSpPr/>
          <p:nvPr/>
        </p:nvSpPr>
        <p:spPr>
          <a:xfrm>
            <a:off x="488950" y="2184400"/>
            <a:ext cx="10998200" cy="392113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Capítulo II - Seção V – Dos Registros e Notificações das Vacinações</a:t>
            </a:r>
            <a:endParaRPr/>
          </a:p>
        </p:txBody>
      </p:sp>
      <p:sp>
        <p:nvSpPr>
          <p:cNvPr id="441" name="Google Shape;441;p34"/>
          <p:cNvSpPr/>
          <p:nvPr/>
        </p:nvSpPr>
        <p:spPr>
          <a:xfrm>
            <a:off x="1298575" y="1497013"/>
            <a:ext cx="9594850" cy="647700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Nº197 </a:t>
            </a: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26 DE DEZEMBRO DE 2017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6" name="Google Shape;446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447" name="Google Shape;447;p3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448" name="Google Shape;448;p3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449" name="Google Shape;449;p35"/>
          <p:cNvSpPr txBox="1"/>
          <p:nvPr/>
        </p:nvSpPr>
        <p:spPr>
          <a:xfrm>
            <a:off x="115888" y="2576513"/>
            <a:ext cx="11960225" cy="409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pt-BR" sz="3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Art.16 – No cartão de vacinação deverão constar, de forma legível, no mínimo as seguintes informações: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I- dados do vacinado </a:t>
            </a:r>
            <a:r>
              <a:rPr b="1" i="0" lang="pt-BR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(nome completo, documento de identificação, data de nascimento); 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II- nome da vacina;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III- dose aplicada;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IV- data da vacinação;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V- número do lote da vacina;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VI- nome do fabricante;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VII- identificação do estabelecimento;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VIII- identificação do vacinador;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IX- data da próxima dose, quando aplicável. </a:t>
            </a:r>
            <a:endParaRPr b="1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Google Shape;450;p35"/>
          <p:cNvSpPr/>
          <p:nvPr/>
        </p:nvSpPr>
        <p:spPr>
          <a:xfrm>
            <a:off x="488950" y="2184400"/>
            <a:ext cx="10998200" cy="392113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Capítulo II - Seção V – Dos Registros e Notificações das Vacinações</a:t>
            </a:r>
            <a:endParaRPr/>
          </a:p>
        </p:txBody>
      </p:sp>
      <p:sp>
        <p:nvSpPr>
          <p:cNvPr id="451" name="Google Shape;451;p35"/>
          <p:cNvSpPr/>
          <p:nvPr/>
        </p:nvSpPr>
        <p:spPr>
          <a:xfrm>
            <a:off x="1298575" y="1497013"/>
            <a:ext cx="9594850" cy="647700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Nº197 </a:t>
            </a: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26 DE DEZEMBRO DE 2017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6" name="Google Shape;456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457" name="Google Shape;457;p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458" name="Google Shape;458;p3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459" name="Google Shape;459;p36"/>
          <p:cNvSpPr txBox="1"/>
          <p:nvPr/>
        </p:nvSpPr>
        <p:spPr>
          <a:xfrm>
            <a:off x="115888" y="2989263"/>
            <a:ext cx="11960225" cy="3540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Art.18 O serviço de vacinação poderá emitir o CIVP.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Parágrafo único. O serviço de vacinação deverá ser credenciado pela Anvisa para a emissão do CIVP.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Art.19 A emissão do CIVP deverá seguir os padrões definidos pela ANVISA.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§ 1º A emissão do CIVP deverá ser realizada de forma gratuita.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§ 2º A emissão do CIVP deverá ser registrada em sistema de informação estabelecido pela ANVISA</a:t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36"/>
          <p:cNvSpPr/>
          <p:nvPr/>
        </p:nvSpPr>
        <p:spPr>
          <a:xfrm>
            <a:off x="488950" y="2184400"/>
            <a:ext cx="10998200" cy="392113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Capítulo II - Seção VII – Da Emissão de Certificado Internacional de Vacinação ou Profilaxia (CIVP) </a:t>
            </a:r>
            <a:endParaRPr/>
          </a:p>
        </p:txBody>
      </p:sp>
      <p:sp>
        <p:nvSpPr>
          <p:cNvPr id="461" name="Google Shape;461;p36"/>
          <p:cNvSpPr/>
          <p:nvPr/>
        </p:nvSpPr>
        <p:spPr>
          <a:xfrm>
            <a:off x="1298575" y="1497013"/>
            <a:ext cx="9594850" cy="647700"/>
          </a:xfrm>
          <a:prstGeom prst="roundRect">
            <a:avLst>
              <a:gd fmla="val 16667" name="adj"/>
            </a:avLst>
          </a:prstGeom>
          <a:solidFill>
            <a:srgbClr val="1E4E79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Nº197 </a:t>
            </a:r>
            <a:r>
              <a:rPr b="1" i="0" lang="pt-BR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26 DE DEZEMBRO DE 2017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6" name="Google Shape;466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467" name="Google Shape;467;p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468" name="Google Shape;468;p3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469" name="Google Shape;469;p37"/>
          <p:cNvSpPr/>
          <p:nvPr/>
        </p:nvSpPr>
        <p:spPr>
          <a:xfrm>
            <a:off x="685800" y="1766888"/>
            <a:ext cx="10820400" cy="785812"/>
          </a:xfrm>
          <a:prstGeom prst="roundRect">
            <a:avLst>
              <a:gd fmla="val 16667" name="adj"/>
            </a:avLst>
          </a:prstGeom>
          <a:solidFill>
            <a:srgbClr val="A8D08C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RESOLUÇÃO – RDC ANVISA Nº 377, DE 28 DE ABRIL DE 2020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37"/>
          <p:cNvSpPr/>
          <p:nvPr/>
        </p:nvSpPr>
        <p:spPr>
          <a:xfrm>
            <a:off x="436563" y="3711575"/>
            <a:ext cx="5375275" cy="2922588"/>
          </a:xfrm>
          <a:prstGeom prst="roundRect">
            <a:avLst>
              <a:gd fmla="val 16667" name="adj"/>
            </a:avLst>
          </a:prstGeom>
          <a:solidFill>
            <a:srgbClr val="A8D08C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Autoriza, em caráter temporário e excepcional, a utilização de "testes rápidos" (ensaios imunocromatográficos) para a COVID-19 em farmácias, suspende os efeitos do § 2º do art. 69 e do art. 70 da Resolução de Diretoria Colegiada - RDC nº 44, de 17 de agosto de 2009.</a:t>
            </a:r>
            <a:endParaRPr/>
          </a:p>
        </p:txBody>
      </p:sp>
      <p:sp>
        <p:nvSpPr>
          <p:cNvPr id="471" name="Google Shape;471;p37"/>
          <p:cNvSpPr/>
          <p:nvPr/>
        </p:nvSpPr>
        <p:spPr>
          <a:xfrm>
            <a:off x="6486525" y="3711575"/>
            <a:ext cx="5375275" cy="2922588"/>
          </a:xfrm>
          <a:prstGeom prst="roundRect">
            <a:avLst>
              <a:gd fmla="val 16667" name="adj"/>
            </a:avLst>
          </a:prstGeom>
          <a:solidFill>
            <a:srgbClr val="A8D08C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Requisitos técnicos de segurança para a testagem constantes nas diretrizes estabelecidas pelas autoridades de saúde e na Resolução de Diretora Colegiada - RDC n° 302, de 13 de outubro de 2005, quando aplicável.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16293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37"/>
          <p:cNvSpPr/>
          <p:nvPr/>
        </p:nvSpPr>
        <p:spPr>
          <a:xfrm rot="5400000">
            <a:off x="5445125" y="920751"/>
            <a:ext cx="733425" cy="4660900"/>
          </a:xfrm>
          <a:prstGeom prst="leftBrace">
            <a:avLst>
              <a:gd fmla="val 8333" name="adj1"/>
              <a:gd fmla="val 50000" name="adj2"/>
            </a:avLst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7" name="Google Shape;477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478" name="Google Shape;478;p3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479" name="Google Shape;479;p3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480" name="Google Shape;480;p38"/>
          <p:cNvSpPr/>
          <p:nvPr/>
        </p:nvSpPr>
        <p:spPr>
          <a:xfrm>
            <a:off x="685800" y="1766888"/>
            <a:ext cx="10820400" cy="785812"/>
          </a:xfrm>
          <a:prstGeom prst="roundRect">
            <a:avLst>
              <a:gd fmla="val 16667" name="adj"/>
            </a:avLst>
          </a:prstGeom>
          <a:solidFill>
            <a:srgbClr val="A8D08C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RESOLUÇÃO – RDC ANVISA Nº 377, DE 28 DE ABRIL DE 2020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38"/>
          <p:cNvSpPr/>
          <p:nvPr/>
        </p:nvSpPr>
        <p:spPr>
          <a:xfrm>
            <a:off x="133350" y="3694113"/>
            <a:ext cx="5678488" cy="2990850"/>
          </a:xfrm>
          <a:prstGeom prst="roundRect">
            <a:avLst>
              <a:gd fmla="val 16667" name="adj"/>
            </a:avLst>
          </a:prstGeom>
          <a:solidFill>
            <a:srgbClr val="A8D08C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600" u="none" cap="none" strike="noStrike">
              <a:solidFill>
                <a:srgbClr val="16293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rgbClr val="162937"/>
              </a:buClr>
              <a:buSzPts val="2800"/>
              <a:buFont typeface="Calibri"/>
              <a:buAutoNum type="arabicPeriod"/>
            </a:pPr>
            <a:r>
              <a:rPr b="1" i="0" lang="pt-BR" sz="28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Entrevista com o solicitante</a:t>
            </a:r>
            <a:endParaRPr/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rgbClr val="162937"/>
              </a:buClr>
              <a:buSzPts val="2800"/>
              <a:buFont typeface="Calibri"/>
              <a:buAutoNum type="arabicPeriod"/>
            </a:pPr>
            <a:r>
              <a:rPr b="1" i="0" lang="pt-BR" sz="28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Orientações</a:t>
            </a:r>
            <a:endParaRPr/>
          </a:p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rgbClr val="162937"/>
              </a:buClr>
              <a:buSzPts val="2800"/>
              <a:buFont typeface="Calibri"/>
              <a:buAutoNum type="arabicPeriod"/>
            </a:pPr>
            <a:r>
              <a:rPr b="1" i="0" lang="pt-BR" sz="28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Declaração de Serviço Farmacêutico.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400" u="none" cap="none" strike="noStrike">
              <a:solidFill>
                <a:srgbClr val="16293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38"/>
          <p:cNvSpPr/>
          <p:nvPr/>
        </p:nvSpPr>
        <p:spPr>
          <a:xfrm>
            <a:off x="6096000" y="3729038"/>
            <a:ext cx="5748338" cy="2955925"/>
          </a:xfrm>
          <a:prstGeom prst="roundRect">
            <a:avLst>
              <a:gd fmla="val 16667" name="adj"/>
            </a:avLst>
          </a:prstGeom>
          <a:solidFill>
            <a:srgbClr val="A8D08C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A realização do teste para a COVID-19 deve seguir as diretrizes, os protocolos e as condições estabelecidas pela Anvisa e pelo Ministério da Saúde e: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00" u="none" cap="none" strike="noStrike">
              <a:solidFill>
                <a:srgbClr val="16293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I - seguir as Boas Práticas Farmacêuticas, nos termos da Resolução de Diretoria Colegiada - RDC nº 44, de 17 de agosto de 2009;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II - ser realizada por Farmacêutico;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III - utilizar os dispositivos devidamente regularizados junto à Anvisa;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IV - garantir registro e rastreabilidade dos resultados</a:t>
            </a:r>
            <a:endParaRPr/>
          </a:p>
        </p:txBody>
      </p:sp>
      <p:sp>
        <p:nvSpPr>
          <p:cNvPr id="483" name="Google Shape;483;p38"/>
          <p:cNvSpPr/>
          <p:nvPr/>
        </p:nvSpPr>
        <p:spPr>
          <a:xfrm rot="5400000">
            <a:off x="5445125" y="920751"/>
            <a:ext cx="733425" cy="4660900"/>
          </a:xfrm>
          <a:prstGeom prst="leftBrace">
            <a:avLst>
              <a:gd fmla="val 8333" name="adj1"/>
              <a:gd fmla="val 50000" name="adj2"/>
            </a:avLst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8" name="Google Shape;488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489" name="Google Shape;489;p3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490" name="Google Shape;490;p3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491" name="Google Shape;491;p39"/>
          <p:cNvSpPr/>
          <p:nvPr/>
        </p:nvSpPr>
        <p:spPr>
          <a:xfrm>
            <a:off x="685800" y="1766888"/>
            <a:ext cx="10820400" cy="785812"/>
          </a:xfrm>
          <a:prstGeom prst="roundRect">
            <a:avLst>
              <a:gd fmla="val 16667" name="adj"/>
            </a:avLst>
          </a:prstGeom>
          <a:solidFill>
            <a:srgbClr val="A8D08C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RESOLUÇÃO – RDC ANVISA Nº 377, DE 28 DE ABRIL DE 2020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39"/>
          <p:cNvSpPr/>
          <p:nvPr/>
        </p:nvSpPr>
        <p:spPr>
          <a:xfrm>
            <a:off x="133350" y="3694113"/>
            <a:ext cx="5678488" cy="2990850"/>
          </a:xfrm>
          <a:prstGeom prst="roundRect">
            <a:avLst>
              <a:gd fmla="val 16667" name="adj"/>
            </a:avLst>
          </a:prstGeom>
          <a:solidFill>
            <a:srgbClr val="A8D08C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8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Art. 5º Os resultados dos testes realizados pelas farmácias, sejam positivos ou negativos, devem ser informados às autoridades de saúde competentes, </a:t>
            </a:r>
            <a:r>
              <a:rPr b="1" i="1" lang="pt-BR" sz="2800" u="sng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por meio de canais oficiais estabelecidos</a:t>
            </a:r>
            <a:r>
              <a:rPr b="0" i="0" lang="pt-BR" sz="28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493" name="Google Shape;493;p39"/>
          <p:cNvSpPr/>
          <p:nvPr/>
        </p:nvSpPr>
        <p:spPr>
          <a:xfrm>
            <a:off x="6096000" y="3729038"/>
            <a:ext cx="5748338" cy="2955925"/>
          </a:xfrm>
          <a:prstGeom prst="roundRect">
            <a:avLst>
              <a:gd fmla="val 16667" name="adj"/>
            </a:avLst>
          </a:prstGeom>
          <a:solidFill>
            <a:srgbClr val="A8D08C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Notificação de queixas técnicas pelo Sistema de Notificações em Vigilância Sanitária (Notivisa)</a:t>
            </a:r>
            <a:endParaRPr/>
          </a:p>
        </p:txBody>
      </p:sp>
      <p:sp>
        <p:nvSpPr>
          <p:cNvPr id="494" name="Google Shape;494;p39"/>
          <p:cNvSpPr/>
          <p:nvPr/>
        </p:nvSpPr>
        <p:spPr>
          <a:xfrm rot="5400000">
            <a:off x="5445125" y="920751"/>
            <a:ext cx="733425" cy="4660900"/>
          </a:xfrm>
          <a:prstGeom prst="leftBrace">
            <a:avLst>
              <a:gd fmla="val 8333" name="adj1"/>
              <a:gd fmla="val 50000" name="adj2"/>
            </a:avLst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117" name="Google Shape;11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118" name="Google Shape;118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4"/>
          <p:cNvSpPr txBox="1"/>
          <p:nvPr/>
        </p:nvSpPr>
        <p:spPr>
          <a:xfrm>
            <a:off x="338138" y="2579688"/>
            <a:ext cx="11515725" cy="4402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CAPÍTULO III – DA INFRAESTRUTURA FÍSICA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Seção III – Do Ambiente Destinado aos Serviços Farmacêuticos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Art. 15. O ambiente destinado aos serviços farmacêuticos deve ser </a:t>
            </a:r>
            <a:r>
              <a:rPr b="1" i="1" lang="pt-BR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diverso daquele destinado à dispensação e à circulação de pessoas em geral</a:t>
            </a: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devendo o estabelecimento dispor de espaço específico para esse fim.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4"/>
          <p:cNvSpPr/>
          <p:nvPr/>
        </p:nvSpPr>
        <p:spPr>
          <a:xfrm>
            <a:off x="1100138" y="1598613"/>
            <a:ext cx="9848850" cy="885825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9" name="Google Shape;499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16500" y="188913"/>
            <a:ext cx="1268413" cy="12096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500" name="Google Shape;500;p4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72475" y="4572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501" name="Google Shape;501;p4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90600" y="301625"/>
            <a:ext cx="2514600" cy="960438"/>
          </a:xfrm>
          <a:prstGeom prst="rect">
            <a:avLst/>
          </a:prstGeom>
          <a:noFill/>
          <a:ln>
            <a:noFill/>
          </a:ln>
        </p:spPr>
      </p:pic>
      <p:sp>
        <p:nvSpPr>
          <p:cNvPr id="502" name="Google Shape;502;p40"/>
          <p:cNvSpPr txBox="1"/>
          <p:nvPr/>
        </p:nvSpPr>
        <p:spPr>
          <a:xfrm>
            <a:off x="2046288" y="1336675"/>
            <a:ext cx="8388350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pt-BR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REFERÊNCIAS BIBLIOGRÁFICAS</a:t>
            </a:r>
            <a:endParaRPr/>
          </a:p>
        </p:txBody>
      </p:sp>
      <p:sp>
        <p:nvSpPr>
          <p:cNvPr id="503" name="Google Shape;503;p40"/>
          <p:cNvSpPr txBox="1"/>
          <p:nvPr/>
        </p:nvSpPr>
        <p:spPr>
          <a:xfrm>
            <a:off x="74613" y="2057400"/>
            <a:ext cx="12117387" cy="4252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Lei nº 2564, de 25 de junho de 2008 – Dispõe sobre o Código Sanitário do Município de Niterói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Resolução da Diretoria Colegiada – RDC nº 44, de 17 de agosto de 2009; (Consulta Pública 911 de 27 de Agosto de 2020) – </a:t>
            </a: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Dispõe sobre Boas Práticas Farmacêuticas para o controle sanitário do funcionamento, da dispensação e da comercialização de produtos e da prestação de serviços farmacêuticos em farmácias e drogarias e dá outras providências.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Resolução da Diretoria Colegiada – RDC nº 50, de 21 de fevereiro de 2002; (Consulta Pública 725 de 17 de Setembro de 2019) - </a:t>
            </a: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Dispõe sobre o Regulamento Técnico para planejamento, programação, elaboração e avaliação de projetos físicos de estabelecimentos assistenciais de saúde.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Resolução da Diretoria Colegiada – RDC nº 222, de 28 de março de 2018 - </a:t>
            </a: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Regulamenta as Boas Práticas de Gerenciamento dos Resíduos de Serviços de Saúde e dá outras providências.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Resolução da Diretoria Colegiada – RDC nº 13021, de 29 de julho de 2014 - </a:t>
            </a: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Dispõe sobre o exercício e a fiscalização das atividades farmacêuticas. 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7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8" name="Google Shape;508;p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16500" y="188913"/>
            <a:ext cx="1268413" cy="12096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509" name="Google Shape;509;p4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72475" y="4572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510" name="Google Shape;510;p4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90600" y="301625"/>
            <a:ext cx="2514600" cy="960438"/>
          </a:xfrm>
          <a:prstGeom prst="rect">
            <a:avLst/>
          </a:prstGeom>
          <a:noFill/>
          <a:ln>
            <a:noFill/>
          </a:ln>
        </p:spPr>
      </p:pic>
      <p:sp>
        <p:nvSpPr>
          <p:cNvPr id="511" name="Google Shape;511;p41"/>
          <p:cNvSpPr txBox="1"/>
          <p:nvPr/>
        </p:nvSpPr>
        <p:spPr>
          <a:xfrm>
            <a:off x="2090738" y="1398588"/>
            <a:ext cx="838835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pt-BR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REFERÊNCIAS BIBLIOGRÁFICAS</a:t>
            </a:r>
            <a:endParaRPr/>
          </a:p>
        </p:txBody>
      </p:sp>
      <p:sp>
        <p:nvSpPr>
          <p:cNvPr id="512" name="Google Shape;512;p41"/>
          <p:cNvSpPr txBox="1"/>
          <p:nvPr/>
        </p:nvSpPr>
        <p:spPr>
          <a:xfrm>
            <a:off x="36513" y="2044700"/>
            <a:ext cx="12117387" cy="4252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Resolução da Diretoria Colegiada – RDC nº 197, de 26 de dezembro de 2017 -</a:t>
            </a:r>
            <a:r>
              <a:rPr b="1" i="0" lang="pt-B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Dispõe sobre os requisitos mínimos para o funcionamento dos serviços de vacinação humana. 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22222"/>
              </a:buClr>
              <a:buSzPts val="2800"/>
              <a:buFont typeface="Arial"/>
              <a:buChar char="•"/>
            </a:pPr>
            <a:r>
              <a:rPr b="1" i="0" lang="pt-BR" sz="28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Nota Técnica (Anvisa) GRECS/ GGTES 01/2018 - Perguntas e Respostas sobre o Serviço de Vacinação.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Resolução da Diretoria Colegiada – RDC nº 377, de 28 de abril de 2020 - </a:t>
            </a:r>
            <a:r>
              <a:rPr b="0" i="0" lang="pt-BR" sz="2800" u="none" cap="none" strike="noStrike">
                <a:solidFill>
                  <a:srgbClr val="162937"/>
                </a:solidFill>
                <a:latin typeface="Arial"/>
                <a:ea typeface="Arial"/>
                <a:cs typeface="Arial"/>
                <a:sym typeface="Arial"/>
              </a:rPr>
              <a:t>Autoriza, em caráter temporário e excepcional, a utilização de "testes rápidos" (ensaios imunocromatográficos) para a COVID-19 em farmácias, suspende os efeitos do §2º do art. 69 e do art. 70 da Resolução de Diretoria Colegiada - RDC nº 44, de 17 de agosto de 2009.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Decreto Estadual nº 1754, de 14 de março de 1978 – Normas Técnicas Especiais para fiscalização do exercício profissional e de estabelecimentos assistenciais de saúde.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Resolução da Diretoria Colegiada – RDC nº 302, de 13 de outubro de 2005 - </a:t>
            </a: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Dispõe sobre Regulamento Técnico para funcionamento de Laboratórios Clínicos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16293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126" name="Google Shape;126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127" name="Google Shape;127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5"/>
          <p:cNvSpPr txBox="1"/>
          <p:nvPr/>
        </p:nvSpPr>
        <p:spPr>
          <a:xfrm>
            <a:off x="338138" y="2851150"/>
            <a:ext cx="11515725" cy="4186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§1º O ambiente para prestação dos serviços que demandam atendimento individualizado deve garantir a </a:t>
            </a:r>
            <a:r>
              <a:rPr b="1" i="0" lang="pt-BR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privacidade</a:t>
            </a: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 o </a:t>
            </a:r>
            <a:r>
              <a:rPr b="1" i="0" lang="pt-BR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conforto</a:t>
            </a: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dos usuários, possuindo dimensões, mobiliário e infraestrutura </a:t>
            </a:r>
            <a:r>
              <a:rPr b="1" i="1" lang="pt-BR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compatíveis com as atividades e serviços a serem oferecidos</a:t>
            </a: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§2º O ambiente deve ser </a:t>
            </a:r>
            <a:r>
              <a:rPr b="1" i="1" lang="pt-BR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provido de lavatório contendo água corrente</a:t>
            </a: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b="1" i="1" lang="pt-BR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dispor de toalha de uso individual e descartável</a:t>
            </a: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1" lang="pt-BR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sabonete líquido</a:t>
            </a: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1" lang="pt-BR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gel bactericida </a:t>
            </a: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 </a:t>
            </a:r>
            <a:r>
              <a:rPr b="1" i="1" lang="pt-BR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lixeira com pedal e tampa</a:t>
            </a: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1082675" y="1847850"/>
            <a:ext cx="10180638" cy="960438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135" name="Google Shape;135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136" name="Google Shape;136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6"/>
          <p:cNvSpPr txBox="1"/>
          <p:nvPr/>
        </p:nvSpPr>
        <p:spPr>
          <a:xfrm>
            <a:off x="373063" y="3236913"/>
            <a:ext cx="11515725" cy="32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§3º O acesso ao sanitário, </a:t>
            </a:r>
            <a:r>
              <a:rPr b="1" i="1" lang="pt-BR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caso exista</a:t>
            </a: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não deve se dar através do ambiente destinado aos serviços farmacêuticos.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§4º O conjunto de materiais para primeiros-socorros deve estar identificado e de fácil acesso nesse ambiente. </a:t>
            </a:r>
            <a:endParaRPr/>
          </a:p>
        </p:txBody>
      </p:sp>
      <p:sp>
        <p:nvSpPr>
          <p:cNvPr id="138" name="Google Shape;138;p6"/>
          <p:cNvSpPr/>
          <p:nvPr/>
        </p:nvSpPr>
        <p:spPr>
          <a:xfrm>
            <a:off x="1082675" y="1847850"/>
            <a:ext cx="10180638" cy="960438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144" name="Google Shape;144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145" name="Google Shape;145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7"/>
          <p:cNvSpPr txBox="1"/>
          <p:nvPr/>
        </p:nvSpPr>
        <p:spPr>
          <a:xfrm>
            <a:off x="338138" y="3059113"/>
            <a:ext cx="11515725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i="0" lang="pt-BR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Art. 16. </a:t>
            </a:r>
            <a:r>
              <a:rPr b="1" i="1" lang="pt-BR" sz="4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procedimento de limpeza </a:t>
            </a:r>
            <a:r>
              <a:rPr b="1" i="0" lang="pt-BR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espaço para a prestação de serviços farmacêuticos deve ser </a:t>
            </a:r>
            <a:r>
              <a:rPr b="1" i="1" lang="pt-BR" sz="4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registrado</a:t>
            </a:r>
            <a:r>
              <a:rPr b="1" i="0" lang="pt-BR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b="1" i="1" lang="pt-BR" sz="4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realizado diariamente</a:t>
            </a:r>
            <a:r>
              <a:rPr b="1" i="0" lang="pt-BR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 início e ao término do horário de funcionamento. </a:t>
            </a:r>
            <a:endParaRPr/>
          </a:p>
        </p:txBody>
      </p:sp>
      <p:sp>
        <p:nvSpPr>
          <p:cNvPr id="147" name="Google Shape;147;p7"/>
          <p:cNvSpPr/>
          <p:nvPr/>
        </p:nvSpPr>
        <p:spPr>
          <a:xfrm>
            <a:off x="1082675" y="1847850"/>
            <a:ext cx="10180638" cy="960438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153" name="Google Shape;153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154" name="Google Shape;154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8"/>
          <p:cNvSpPr txBox="1"/>
          <p:nvPr/>
        </p:nvSpPr>
        <p:spPr>
          <a:xfrm>
            <a:off x="338138" y="2536825"/>
            <a:ext cx="11515725" cy="4032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pt-BR" sz="3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CAPÍTULO IV - DOS RECURSOS HUMANOS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pt-BR" sz="3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Seção II - Das Responsabilidades e Atribuições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Art. 20. As atribuições do farmacêutico responsável técnico são aquelas </a:t>
            </a:r>
            <a:r>
              <a:rPr b="1" i="1" lang="pt-BR" sz="3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estabelecidas pelos conselhos federal e regional de farmácia</a:t>
            </a:r>
            <a:r>
              <a:rPr b="1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observadas a legislação sanitária vigente para farmácias e drogarias.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56" name="Google Shape;156;p8"/>
          <p:cNvSpPr/>
          <p:nvPr/>
        </p:nvSpPr>
        <p:spPr>
          <a:xfrm>
            <a:off x="1004888" y="1527175"/>
            <a:ext cx="10182225" cy="960438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2575" y="223838"/>
            <a:ext cx="1268413" cy="1211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DL Niterói" id="162" name="Google Shape;162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01075" y="406400"/>
            <a:ext cx="2466975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RF-RJ" id="163" name="Google Shape;163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8350" y="328613"/>
            <a:ext cx="2514600" cy="960437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9"/>
          <p:cNvSpPr txBox="1"/>
          <p:nvPr/>
        </p:nvSpPr>
        <p:spPr>
          <a:xfrm>
            <a:off x="134938" y="2654300"/>
            <a:ext cx="11779250" cy="397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Art. 21. </a:t>
            </a:r>
            <a:r>
              <a:rPr b="1" i="1" lang="pt-BR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prestação de serviço farmacêutico deve ser realizada por profissional devidamente capacitado</a:t>
            </a: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respeitando-se as determinações estabelecidas pelos conselhos federal e regional de farmácia.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Art. 22. </a:t>
            </a:r>
            <a:r>
              <a:rPr b="1" i="1" lang="pt-BR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 técnicos auxiliares devem realizar as atividades que não são privativas de farmacêutico </a:t>
            </a: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respeitando os Procedimentos Operacionais Padrão (POPs) do estabelecimento e o limite de atribuições e competências estabelecidos pela legislação vigente, sob supervisão do farmacêutico responsável técnico ou do farmacêutico substituto. </a:t>
            </a:r>
            <a:endParaRPr/>
          </a:p>
        </p:txBody>
      </p:sp>
      <p:sp>
        <p:nvSpPr>
          <p:cNvPr id="165" name="Google Shape;165;p9"/>
          <p:cNvSpPr/>
          <p:nvPr/>
        </p:nvSpPr>
        <p:spPr>
          <a:xfrm>
            <a:off x="1004888" y="1563688"/>
            <a:ext cx="10182225" cy="962025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RDC ANVISA Nº44 -</a:t>
            </a: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17 DE AGOSTO DE 2009</a:t>
            </a:r>
            <a:endParaRPr b="1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2018-08-31T13:37:28Z</dcterms:created>
  <dc:creator>FMS-NITEROI</dc:creator>
</cp:coreProperties>
</file>